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Amatic SC"/>
      <p:regular r:id="rId17"/>
      <p:bold r:id="rId18"/>
    </p:embeddedFont>
    <p:embeddedFont>
      <p:font typeface="Source Code Pro"/>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SourceCodePro-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maticSC-regular.fntdata"/><Relationship Id="rId16" Type="http://schemas.openxmlformats.org/officeDocument/2006/relationships/slide" Target="slides/slide11.xml"/><Relationship Id="rId5" Type="http://schemas.openxmlformats.org/officeDocument/2006/relationships/slide" Target="slides/slide.xml"/><Relationship Id="rId19" Type="http://schemas.openxmlformats.org/officeDocument/2006/relationships/font" Target="fonts/SourceCodePro-regular.fntdata"/><Relationship Id="rId6" Type="http://schemas.openxmlformats.org/officeDocument/2006/relationships/slide" Target="slides/slide1.xml"/><Relationship Id="rId18" Type="http://schemas.openxmlformats.org/officeDocument/2006/relationships/font" Target="fonts/AmaticSC-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599" cy="2690399"/>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599"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499" cy="3538499"/>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599" cy="800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599" cy="33401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599" cy="800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899" cy="334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899" cy="334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199"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199"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799"/>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599"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599"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599" cy="800999"/>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599" cy="33401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00.gif"/><Relationship Id="rId4" Type="http://schemas.openxmlformats.org/officeDocument/2006/relationships/image" Target="../media/image0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mtwytlc.org/"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indiancountrytodaymedianetwork.com/2012/01/19/cancer-riddled-wind-river-reservation-fights-epa-over-uranium-contamination-73103" TargetMode="External"/><Relationship Id="rId4" Type="http://schemas.openxmlformats.org/officeDocument/2006/relationships/hyperlink" Target="http://www.npr.org/2012/11/15/164688735/loophole-lets-toxic-oil-water-flow-over-indian-land" TargetMode="External"/><Relationship Id="rId5" Type="http://schemas.openxmlformats.org/officeDocument/2006/relationships/hyperlink" Target="http://www.worker-health.org/uranium.html" TargetMode="External"/><Relationship Id="rId6" Type="http://schemas.openxmlformats.org/officeDocument/2006/relationships/hyperlink" Target="http://web.ead.anl.gov/uranium/faq/health/faq28.cfm" TargetMode="External"/><Relationship Id="rId7" Type="http://schemas.openxmlformats.org/officeDocument/2006/relationships/hyperlink" Target="http://www.wyofile.com/blog/study-relates-cancer-on-the-wind-river-indian-reservation-to-uranium-tailings-si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01.jpg"/><Relationship Id="rId5" Type="http://schemas.openxmlformats.org/officeDocument/2006/relationships/image" Target="../media/image0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8.jpg"/><Relationship Id="rId4" Type="http://schemas.openxmlformats.org/officeDocument/2006/relationships/image" Target="../media/image09.jpg"/></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5" name="Shape 55"/>
        <p:cNvGrpSpPr/>
        <p:nvPr/>
      </p:nvGrpSpPr>
      <p:grpSpPr>
        <a:xfrm>
          <a:off x="0" y="0"/>
          <a:ext cx="0" cy="0"/>
          <a:chOff x="0" y="0"/>
          <a:chExt cx="0" cy="0"/>
        </a:xfrm>
      </p:grpSpPr>
      <p:sp>
        <p:nvSpPr>
          <p:cNvPr id="56" name="Shape 56"/>
          <p:cNvSpPr txBox="1"/>
          <p:nvPr>
            <p:ph type="ctrTitle"/>
          </p:nvPr>
        </p:nvSpPr>
        <p:spPr>
          <a:xfrm>
            <a:off x="311700" y="392150"/>
            <a:ext cx="8520599" cy="2690399"/>
          </a:xfrm>
          <a:prstGeom prst="rect">
            <a:avLst/>
          </a:prstGeom>
        </p:spPr>
        <p:txBody>
          <a:bodyPr anchorCtr="0" anchor="ctr" bIns="91425" lIns="91425" rIns="91425" tIns="91425">
            <a:noAutofit/>
          </a:bodyPr>
          <a:lstStyle/>
          <a:p>
            <a:pPr lvl="0" rtl="0">
              <a:spcBef>
                <a:spcPts val="0"/>
              </a:spcBef>
              <a:buNone/>
            </a:pPr>
            <a:r>
              <a:rPr lang="en"/>
              <a:t>uranium on </a:t>
            </a:r>
          </a:p>
          <a:p>
            <a:pPr lvl="0">
              <a:spcBef>
                <a:spcPts val="0"/>
              </a:spcBef>
              <a:buNone/>
            </a:pPr>
            <a:r>
              <a:rPr lang="en"/>
              <a:t>Indian Land</a:t>
            </a:r>
          </a:p>
        </p:txBody>
      </p:sp>
      <p:sp>
        <p:nvSpPr>
          <p:cNvPr id="57" name="Shape 57"/>
          <p:cNvSpPr txBox="1"/>
          <p:nvPr>
            <p:ph idx="1" type="subTitle"/>
          </p:nvPr>
        </p:nvSpPr>
        <p:spPr>
          <a:xfrm>
            <a:off x="311700" y="3890400"/>
            <a:ext cx="8520599" cy="706200"/>
          </a:xfrm>
          <a:prstGeom prst="rect">
            <a:avLst/>
          </a:prstGeom>
        </p:spPr>
        <p:txBody>
          <a:bodyPr anchorCtr="0" anchor="ctr" bIns="91425" lIns="91425" rIns="91425" tIns="91425">
            <a:noAutofit/>
          </a:bodyPr>
          <a:lstStyle/>
          <a:p>
            <a:pPr lvl="0">
              <a:spcBef>
                <a:spcPts val="0"/>
              </a:spcBef>
              <a:buNone/>
            </a:pPr>
            <a:r>
              <a:rPr lang="en">
                <a:latin typeface="Amatic SC"/>
                <a:ea typeface="Amatic SC"/>
                <a:cs typeface="Amatic SC"/>
                <a:sym typeface="Amatic SC"/>
              </a:rPr>
              <a:t>By: JAde Nava</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311700" y="292850"/>
            <a:ext cx="8520599" cy="800999"/>
          </a:xfrm>
          <a:prstGeom prst="rect">
            <a:avLst/>
          </a:prstGeom>
          <a:solidFill>
            <a:schemeClr val="dk1"/>
          </a:solidFill>
        </p:spPr>
        <p:txBody>
          <a:bodyPr anchorCtr="0" anchor="t" bIns="91425" lIns="91425" rIns="91425" tIns="91425">
            <a:noAutofit/>
          </a:bodyPr>
          <a:lstStyle/>
          <a:p>
            <a:pPr lvl="0">
              <a:spcBef>
                <a:spcPts val="0"/>
              </a:spcBef>
              <a:buNone/>
            </a:pPr>
            <a:r>
              <a:rPr lang="en"/>
              <a:t>Where?</a:t>
            </a:r>
          </a:p>
        </p:txBody>
      </p:sp>
      <p:pic>
        <p:nvPicPr>
          <p:cNvPr id="63" name="Shape 63"/>
          <p:cNvPicPr preferRelativeResize="0"/>
          <p:nvPr/>
        </p:nvPicPr>
        <p:blipFill>
          <a:blip r:embed="rId3">
            <a:alphaModFix/>
          </a:blip>
          <a:stretch>
            <a:fillRect/>
          </a:stretch>
        </p:blipFill>
        <p:spPr>
          <a:xfrm>
            <a:off x="-106925" y="1019000"/>
            <a:ext cx="3976427" cy="3340199"/>
          </a:xfrm>
          <a:prstGeom prst="rect">
            <a:avLst/>
          </a:prstGeom>
          <a:noFill/>
          <a:ln>
            <a:noFill/>
          </a:ln>
        </p:spPr>
      </p:pic>
      <p:pic>
        <p:nvPicPr>
          <p:cNvPr id="64" name="Shape 64"/>
          <p:cNvPicPr preferRelativeResize="0"/>
          <p:nvPr/>
        </p:nvPicPr>
        <p:blipFill>
          <a:blip r:embed="rId4">
            <a:alphaModFix/>
          </a:blip>
          <a:stretch>
            <a:fillRect/>
          </a:stretch>
        </p:blipFill>
        <p:spPr>
          <a:xfrm>
            <a:off x="3869500" y="1670450"/>
            <a:ext cx="5154156" cy="268874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292850"/>
            <a:ext cx="8520599" cy="800999"/>
          </a:xfrm>
          <a:prstGeom prst="rect">
            <a:avLst/>
          </a:prstGeom>
          <a:solidFill>
            <a:schemeClr val="dk1"/>
          </a:solidFill>
        </p:spPr>
        <p:txBody>
          <a:bodyPr anchorCtr="0" anchor="t" bIns="91425" lIns="91425" rIns="91425" tIns="91425">
            <a:noAutofit/>
          </a:bodyPr>
          <a:lstStyle/>
          <a:p>
            <a:pPr lvl="0">
              <a:spcBef>
                <a:spcPts val="0"/>
              </a:spcBef>
              <a:buNone/>
            </a:pPr>
            <a:r>
              <a:rPr lang="en"/>
              <a:t>Status of the case now</a:t>
            </a:r>
          </a:p>
        </p:txBody>
      </p:sp>
      <p:sp>
        <p:nvSpPr>
          <p:cNvPr id="126" name="Shape 126"/>
          <p:cNvSpPr txBox="1"/>
          <p:nvPr>
            <p:ph idx="1" type="body"/>
          </p:nvPr>
        </p:nvSpPr>
        <p:spPr>
          <a:xfrm>
            <a:off x="4159700" y="1228675"/>
            <a:ext cx="4672500" cy="3340199"/>
          </a:xfrm>
          <a:prstGeom prst="rect">
            <a:avLst/>
          </a:prstGeom>
        </p:spPr>
        <p:txBody>
          <a:bodyPr anchorCtr="0" anchor="t" bIns="91425" lIns="91425" rIns="91425" tIns="91425">
            <a:noAutofit/>
          </a:bodyPr>
          <a:lstStyle/>
          <a:p>
            <a:pPr lvl="0" rtl="0">
              <a:spcBef>
                <a:spcPts val="0"/>
              </a:spcBef>
              <a:buNone/>
            </a:pPr>
            <a:r>
              <a:rPr b="1" lang="en" sz="3000">
                <a:solidFill>
                  <a:srgbClr val="000000"/>
                </a:solidFill>
                <a:latin typeface="Amatic SC"/>
                <a:ea typeface="Amatic SC"/>
                <a:cs typeface="Amatic SC"/>
                <a:sym typeface="Amatic SC"/>
              </a:rPr>
              <a:t>Folo Akintan:</a:t>
            </a:r>
          </a:p>
          <a:p>
            <a:pPr lvl="0" rtl="0">
              <a:lnSpc>
                <a:spcPct val="100000"/>
              </a:lnSpc>
              <a:spcBef>
                <a:spcPts val="0"/>
              </a:spcBef>
              <a:spcAft>
                <a:spcPts val="0"/>
              </a:spcAft>
              <a:buNone/>
            </a:pPr>
            <a:r>
              <a:rPr b="1" lang="en" sz="2400">
                <a:solidFill>
                  <a:srgbClr val="000000"/>
                </a:solidFill>
                <a:latin typeface="Amatic SC"/>
                <a:ea typeface="Amatic SC"/>
                <a:cs typeface="Amatic SC"/>
                <a:sym typeface="Amatic SC"/>
              </a:rPr>
              <a:t>senior epidemiologist for the </a:t>
            </a:r>
            <a:r>
              <a:rPr b="1" lang="en" sz="2400">
                <a:solidFill>
                  <a:srgbClr val="000000"/>
                </a:solidFill>
                <a:latin typeface="Amatic SC"/>
                <a:ea typeface="Amatic SC"/>
                <a:cs typeface="Amatic SC"/>
                <a:sym typeface="Amatic SC"/>
                <a:hlinkClick r:id="rId3"/>
              </a:rPr>
              <a:t>Montana-</a:t>
            </a:r>
            <a:r>
              <a:rPr b="1" lang="en" sz="2400">
                <a:solidFill>
                  <a:srgbClr val="000000"/>
                </a:solidFill>
                <a:latin typeface="Amatic SC"/>
                <a:ea typeface="Amatic SC"/>
                <a:cs typeface="Amatic SC"/>
                <a:sym typeface="Amatic SC"/>
              </a:rPr>
              <a:t>WyominG Tribal Leaders Council and acting director of the Rocky Mountain Tribal Epidemiology Center</a:t>
            </a:r>
          </a:p>
        </p:txBody>
      </p:sp>
      <p:pic>
        <p:nvPicPr>
          <p:cNvPr id="127" name="Shape 127"/>
          <p:cNvPicPr preferRelativeResize="0"/>
          <p:nvPr/>
        </p:nvPicPr>
        <p:blipFill>
          <a:blip r:embed="rId4">
            <a:alphaModFix/>
          </a:blip>
          <a:stretch>
            <a:fillRect/>
          </a:stretch>
        </p:blipFill>
        <p:spPr>
          <a:xfrm>
            <a:off x="566750" y="1560700"/>
            <a:ext cx="2651950" cy="28756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1" name="Shape 131"/>
        <p:cNvGrpSpPr/>
        <p:nvPr/>
      </p:nvGrpSpPr>
      <p:grpSpPr>
        <a:xfrm>
          <a:off x="0" y="0"/>
          <a:ext cx="0" cy="0"/>
          <a:chOff x="0" y="0"/>
          <a:chExt cx="0" cy="0"/>
        </a:xfrm>
      </p:grpSpPr>
      <p:sp>
        <p:nvSpPr>
          <p:cNvPr id="132" name="Shape 132"/>
          <p:cNvSpPr txBox="1"/>
          <p:nvPr>
            <p:ph type="title"/>
          </p:nvPr>
        </p:nvSpPr>
        <p:spPr>
          <a:xfrm>
            <a:off x="311700" y="292850"/>
            <a:ext cx="8520599" cy="800999"/>
          </a:xfrm>
          <a:prstGeom prst="rect">
            <a:avLst/>
          </a:prstGeom>
          <a:solidFill>
            <a:schemeClr val="dk1"/>
          </a:solidFill>
        </p:spPr>
        <p:txBody>
          <a:bodyPr anchorCtr="0" anchor="t" bIns="91425" lIns="91425" rIns="91425" tIns="91425">
            <a:noAutofit/>
          </a:bodyPr>
          <a:lstStyle/>
          <a:p>
            <a:pPr lvl="0">
              <a:spcBef>
                <a:spcPts val="0"/>
              </a:spcBef>
              <a:buNone/>
            </a:pPr>
            <a:r>
              <a:rPr lang="en"/>
              <a:t>Sources</a:t>
            </a:r>
          </a:p>
        </p:txBody>
      </p:sp>
      <p:sp>
        <p:nvSpPr>
          <p:cNvPr id="133" name="Shape 133"/>
          <p:cNvSpPr txBox="1"/>
          <p:nvPr>
            <p:ph idx="1" type="body"/>
          </p:nvPr>
        </p:nvSpPr>
        <p:spPr>
          <a:xfrm>
            <a:off x="311700" y="1228675"/>
            <a:ext cx="8520599" cy="3340199"/>
          </a:xfrm>
          <a:prstGeom prst="rect">
            <a:avLst/>
          </a:prstGeom>
          <a:solidFill>
            <a:schemeClr val="lt1"/>
          </a:solidFill>
        </p:spPr>
        <p:txBody>
          <a:bodyPr anchorCtr="0" anchor="t" bIns="91425" lIns="91425" rIns="91425" tIns="91425">
            <a:noAutofit/>
          </a:bodyPr>
          <a:lstStyle/>
          <a:p>
            <a:pPr lvl="0" rtl="0">
              <a:spcBef>
                <a:spcPts val="0"/>
              </a:spcBef>
              <a:buNone/>
            </a:pPr>
            <a:r>
              <a:rPr lang="en" sz="1400" u="sng">
                <a:solidFill>
                  <a:srgbClr val="000000"/>
                </a:solidFill>
                <a:latin typeface="Times New Roman"/>
                <a:ea typeface="Times New Roman"/>
                <a:cs typeface="Times New Roman"/>
                <a:sym typeface="Times New Roman"/>
                <a:hlinkClick r:id="rId3"/>
              </a:rPr>
              <a:t>http://indiancountrytodaymedianetwork.com/2012/01/19/cancer-riddled-wind-river-reservation-fights-epa-over-uranium-contamination-73103</a:t>
            </a:r>
          </a:p>
          <a:p>
            <a:pPr lvl="0" rtl="0">
              <a:spcBef>
                <a:spcPts val="0"/>
              </a:spcBef>
              <a:buNone/>
            </a:pPr>
            <a:r>
              <a:rPr lang="en" sz="1400" u="sng">
                <a:solidFill>
                  <a:srgbClr val="000000"/>
                </a:solidFill>
                <a:latin typeface="Times New Roman"/>
                <a:ea typeface="Times New Roman"/>
                <a:cs typeface="Times New Roman"/>
                <a:sym typeface="Times New Roman"/>
                <a:hlinkClick r:id="rId4"/>
              </a:rPr>
              <a:t>http://www.npr.org/2012/11/15/164688735/loophole-lets-toxic-oil-water-flow-over-indian-land</a:t>
            </a:r>
          </a:p>
          <a:p>
            <a:pPr lvl="0" rtl="0">
              <a:spcBef>
                <a:spcPts val="0"/>
              </a:spcBef>
              <a:buNone/>
            </a:pPr>
            <a:r>
              <a:rPr lang="en" sz="1400" u="sng">
                <a:solidFill>
                  <a:srgbClr val="000000"/>
                </a:solidFill>
                <a:latin typeface="Times New Roman"/>
                <a:ea typeface="Times New Roman"/>
                <a:cs typeface="Times New Roman"/>
                <a:sym typeface="Times New Roman"/>
                <a:hlinkClick r:id="rId5"/>
              </a:rPr>
              <a:t>http://www.worker-health.org/uranium.html</a:t>
            </a:r>
          </a:p>
          <a:p>
            <a:pPr lvl="0" rtl="0">
              <a:spcBef>
                <a:spcPts val="0"/>
              </a:spcBef>
              <a:buNone/>
            </a:pPr>
            <a:r>
              <a:rPr lang="en" sz="1400" u="sng">
                <a:solidFill>
                  <a:srgbClr val="000000"/>
                </a:solidFill>
                <a:latin typeface="Times New Roman"/>
                <a:ea typeface="Times New Roman"/>
                <a:cs typeface="Times New Roman"/>
                <a:sym typeface="Times New Roman"/>
                <a:hlinkClick r:id="rId6"/>
              </a:rPr>
              <a:t>http://web.ead.anl.gov/uranium/faq/health/faq28.cfm</a:t>
            </a:r>
          </a:p>
          <a:p>
            <a:pPr lvl="0" rtl="0">
              <a:spcBef>
                <a:spcPts val="0"/>
              </a:spcBef>
              <a:buNone/>
            </a:pPr>
            <a:r>
              <a:rPr lang="en" sz="1400" u="sng">
                <a:solidFill>
                  <a:srgbClr val="000000"/>
                </a:solidFill>
                <a:latin typeface="Times New Roman"/>
                <a:ea typeface="Times New Roman"/>
                <a:cs typeface="Times New Roman"/>
                <a:sym typeface="Times New Roman"/>
                <a:hlinkClick r:id="rId7"/>
              </a:rPr>
              <a:t>http://www.wyofile.com/blog/study-relates-cancer-on-the-wind-river-indian-reservation-to-uranium-tailings-site/</a:t>
            </a:r>
          </a:p>
          <a:p>
            <a:pPr lvl="0">
              <a:spcBef>
                <a:spcPts val="0"/>
              </a:spcBef>
              <a:buNone/>
            </a:pPr>
            <a:r>
              <a:t/>
            </a:r>
            <a:endParaRPr sz="1400">
              <a:solidFill>
                <a:srgbClr val="000000"/>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11700" y="292850"/>
            <a:ext cx="8520599" cy="800999"/>
          </a:xfrm>
          <a:prstGeom prst="rect">
            <a:avLst/>
          </a:prstGeom>
          <a:solidFill>
            <a:schemeClr val="dk1"/>
          </a:solidFill>
        </p:spPr>
        <p:txBody>
          <a:bodyPr anchorCtr="0" anchor="t" bIns="91425" lIns="91425" rIns="91425" tIns="91425">
            <a:noAutofit/>
          </a:bodyPr>
          <a:lstStyle/>
          <a:p>
            <a:pPr lvl="0">
              <a:spcBef>
                <a:spcPts val="0"/>
              </a:spcBef>
              <a:buNone/>
            </a:pPr>
            <a:r>
              <a:rPr lang="en"/>
              <a:t>What?</a:t>
            </a:r>
          </a:p>
        </p:txBody>
      </p:sp>
      <p:pic>
        <p:nvPicPr>
          <p:cNvPr id="70" name="Shape 70"/>
          <p:cNvPicPr preferRelativeResize="0"/>
          <p:nvPr/>
        </p:nvPicPr>
        <p:blipFill>
          <a:blip r:embed="rId3">
            <a:alphaModFix/>
          </a:blip>
          <a:stretch>
            <a:fillRect/>
          </a:stretch>
        </p:blipFill>
        <p:spPr>
          <a:xfrm>
            <a:off x="556062" y="1390125"/>
            <a:ext cx="2361375" cy="1849925"/>
          </a:xfrm>
          <a:prstGeom prst="rect">
            <a:avLst/>
          </a:prstGeom>
          <a:noFill/>
          <a:ln>
            <a:noFill/>
          </a:ln>
        </p:spPr>
      </p:pic>
      <p:sp>
        <p:nvSpPr>
          <p:cNvPr id="71" name="Shape 71"/>
          <p:cNvSpPr txBox="1"/>
          <p:nvPr/>
        </p:nvSpPr>
        <p:spPr>
          <a:xfrm>
            <a:off x="576487" y="3325600"/>
            <a:ext cx="2320500" cy="267300"/>
          </a:xfrm>
          <a:prstGeom prst="rect">
            <a:avLst/>
          </a:prstGeom>
          <a:noFill/>
          <a:ln>
            <a:noFill/>
          </a:ln>
        </p:spPr>
        <p:txBody>
          <a:bodyPr anchorCtr="0" anchor="t" bIns="91425" lIns="91425" rIns="91425" tIns="91425">
            <a:noAutofit/>
          </a:bodyPr>
          <a:lstStyle/>
          <a:p>
            <a:pPr lvl="0">
              <a:spcBef>
                <a:spcPts val="0"/>
              </a:spcBef>
              <a:buNone/>
            </a:pPr>
            <a:r>
              <a:rPr b="1" lang="en" sz="2400">
                <a:latin typeface="Amatic SC"/>
                <a:ea typeface="Amatic SC"/>
                <a:cs typeface="Amatic SC"/>
                <a:sym typeface="Amatic SC"/>
              </a:rPr>
              <a:t>Uranium Ore</a:t>
            </a:r>
          </a:p>
        </p:txBody>
      </p:sp>
      <p:pic>
        <p:nvPicPr>
          <p:cNvPr id="72" name="Shape 72"/>
          <p:cNvPicPr preferRelativeResize="0"/>
          <p:nvPr/>
        </p:nvPicPr>
        <p:blipFill>
          <a:blip r:embed="rId4">
            <a:alphaModFix/>
          </a:blip>
          <a:stretch>
            <a:fillRect/>
          </a:stretch>
        </p:blipFill>
        <p:spPr>
          <a:xfrm>
            <a:off x="4220025" y="2318025"/>
            <a:ext cx="2124075" cy="1790700"/>
          </a:xfrm>
          <a:prstGeom prst="rect">
            <a:avLst/>
          </a:prstGeom>
          <a:noFill/>
          <a:ln>
            <a:noFill/>
          </a:ln>
        </p:spPr>
      </p:pic>
      <p:pic>
        <p:nvPicPr>
          <p:cNvPr id="73" name="Shape 73"/>
          <p:cNvPicPr preferRelativeResize="0"/>
          <p:nvPr/>
        </p:nvPicPr>
        <p:blipFill>
          <a:blip r:embed="rId5">
            <a:alphaModFix/>
          </a:blip>
          <a:stretch>
            <a:fillRect/>
          </a:stretch>
        </p:blipFill>
        <p:spPr>
          <a:xfrm>
            <a:off x="7667125" y="3115312"/>
            <a:ext cx="1285875" cy="17144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292850"/>
            <a:ext cx="8520599" cy="800999"/>
          </a:xfrm>
          <a:prstGeom prst="rect">
            <a:avLst/>
          </a:prstGeom>
          <a:solidFill>
            <a:schemeClr val="dk1"/>
          </a:solidFill>
        </p:spPr>
        <p:txBody>
          <a:bodyPr anchorCtr="0" anchor="t" bIns="91425" lIns="91425" rIns="91425" tIns="91425">
            <a:noAutofit/>
          </a:bodyPr>
          <a:lstStyle/>
          <a:p>
            <a:pPr lvl="0">
              <a:spcBef>
                <a:spcPts val="0"/>
              </a:spcBef>
              <a:buNone/>
            </a:pPr>
            <a:r>
              <a:rPr lang="en"/>
              <a:t>How are people affected?</a:t>
            </a:r>
          </a:p>
        </p:txBody>
      </p:sp>
      <p:pic>
        <p:nvPicPr>
          <p:cNvPr id="79" name="Shape 79"/>
          <p:cNvPicPr preferRelativeResize="0"/>
          <p:nvPr/>
        </p:nvPicPr>
        <p:blipFill>
          <a:blip r:embed="rId3">
            <a:alphaModFix/>
          </a:blip>
          <a:stretch>
            <a:fillRect/>
          </a:stretch>
        </p:blipFill>
        <p:spPr>
          <a:xfrm>
            <a:off x="748500" y="1283225"/>
            <a:ext cx="5122124" cy="3660125"/>
          </a:xfrm>
          <a:prstGeom prst="rect">
            <a:avLst/>
          </a:prstGeom>
          <a:noFill/>
          <a:ln>
            <a:noFill/>
          </a:ln>
        </p:spPr>
      </p:pic>
      <p:sp>
        <p:nvSpPr>
          <p:cNvPr id="80" name="Shape 80"/>
          <p:cNvSpPr txBox="1"/>
          <p:nvPr/>
        </p:nvSpPr>
        <p:spPr>
          <a:xfrm>
            <a:off x="6587075" y="1283225"/>
            <a:ext cx="2031899" cy="2887200"/>
          </a:xfrm>
          <a:prstGeom prst="rect">
            <a:avLst/>
          </a:prstGeom>
          <a:noFill/>
          <a:ln>
            <a:noFill/>
          </a:ln>
        </p:spPr>
        <p:txBody>
          <a:bodyPr anchorCtr="0" anchor="t" bIns="91425" lIns="91425" rIns="91425" tIns="91425">
            <a:noAutofit/>
          </a:bodyPr>
          <a:lstStyle/>
          <a:p>
            <a:pPr lvl="0">
              <a:spcBef>
                <a:spcPts val="0"/>
              </a:spcBef>
              <a:buNone/>
            </a:pPr>
            <a:r>
              <a:rPr b="1" lang="en" sz="2400">
                <a:latin typeface="Amatic SC"/>
                <a:ea typeface="Amatic SC"/>
                <a:cs typeface="Amatic SC"/>
                <a:sym typeface="Amatic SC"/>
              </a:rPr>
              <a:t>A group of cancer survivors and their family members join a procession June 21 to honor Natives who have battled cancer. At the Eastern Shoshone Indian Days, a powwow in Fort Washaki</a:t>
            </a:r>
            <a:r>
              <a:rPr lang="en" sz="900">
                <a:solidFill>
                  <a:srgbClr val="FFFFFF"/>
                </a:solidFill>
              </a:rPr>
              <a:t>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311700" y="292850"/>
            <a:ext cx="8520599" cy="800999"/>
          </a:xfrm>
          <a:prstGeom prst="rect">
            <a:avLst/>
          </a:prstGeom>
          <a:solidFill>
            <a:schemeClr val="dk1"/>
          </a:solidFill>
        </p:spPr>
        <p:txBody>
          <a:bodyPr anchorCtr="0" anchor="t" bIns="91425" lIns="91425" rIns="91425" tIns="91425">
            <a:noAutofit/>
          </a:bodyPr>
          <a:lstStyle/>
          <a:p>
            <a:pPr lvl="0">
              <a:spcBef>
                <a:spcPts val="0"/>
              </a:spcBef>
              <a:buNone/>
            </a:pPr>
            <a:r>
              <a:rPr lang="en"/>
              <a:t>why?</a:t>
            </a:r>
          </a:p>
        </p:txBody>
      </p:sp>
      <p:pic>
        <p:nvPicPr>
          <p:cNvPr id="86" name="Shape 86"/>
          <p:cNvPicPr preferRelativeResize="0"/>
          <p:nvPr/>
        </p:nvPicPr>
        <p:blipFill>
          <a:blip r:embed="rId3">
            <a:alphaModFix/>
          </a:blip>
          <a:stretch>
            <a:fillRect/>
          </a:stretch>
        </p:blipFill>
        <p:spPr>
          <a:xfrm>
            <a:off x="844775" y="1571900"/>
            <a:ext cx="4608825" cy="2810250"/>
          </a:xfrm>
          <a:prstGeom prst="rect">
            <a:avLst/>
          </a:prstGeom>
          <a:noFill/>
          <a:ln>
            <a:noFill/>
          </a:ln>
        </p:spPr>
      </p:pic>
      <p:sp>
        <p:nvSpPr>
          <p:cNvPr id="87" name="Shape 87"/>
          <p:cNvSpPr txBox="1"/>
          <p:nvPr/>
        </p:nvSpPr>
        <p:spPr>
          <a:xfrm>
            <a:off x="6533650" y="1571900"/>
            <a:ext cx="1625100" cy="1839299"/>
          </a:xfrm>
          <a:prstGeom prst="rect">
            <a:avLst/>
          </a:prstGeom>
          <a:noFill/>
          <a:ln>
            <a:noFill/>
          </a:ln>
        </p:spPr>
        <p:txBody>
          <a:bodyPr anchorCtr="0" anchor="t" bIns="91425" lIns="91425" rIns="91425" tIns="91425">
            <a:noAutofit/>
          </a:bodyPr>
          <a:lstStyle/>
          <a:p>
            <a:pPr lvl="0">
              <a:spcBef>
                <a:spcPts val="0"/>
              </a:spcBef>
              <a:buNone/>
            </a:pPr>
            <a:r>
              <a:rPr b="1" lang="en" sz="3000">
                <a:latin typeface="Amatic SC"/>
                <a:ea typeface="Amatic SC"/>
                <a:cs typeface="Amatic SC"/>
                <a:sym typeface="Amatic SC"/>
              </a:rPr>
              <a:t>Picture of Uranium plant at WInd RIver reservation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292850"/>
            <a:ext cx="8520599" cy="800999"/>
          </a:xfrm>
          <a:prstGeom prst="rect">
            <a:avLst/>
          </a:prstGeom>
          <a:solidFill>
            <a:schemeClr val="dk1"/>
          </a:solidFill>
        </p:spPr>
        <p:txBody>
          <a:bodyPr anchorCtr="0" anchor="t" bIns="91425" lIns="91425" rIns="91425" tIns="91425">
            <a:noAutofit/>
          </a:bodyPr>
          <a:lstStyle/>
          <a:p>
            <a:pPr lvl="0">
              <a:spcBef>
                <a:spcPts val="0"/>
              </a:spcBef>
              <a:buNone/>
            </a:pPr>
            <a:r>
              <a:rPr lang="en"/>
              <a:t>why the uranium mill matters</a:t>
            </a:r>
          </a:p>
        </p:txBody>
      </p:sp>
      <p:pic>
        <p:nvPicPr>
          <p:cNvPr id="93" name="Shape 93"/>
          <p:cNvPicPr preferRelativeResize="0"/>
          <p:nvPr/>
        </p:nvPicPr>
        <p:blipFill>
          <a:blip r:embed="rId3">
            <a:alphaModFix/>
          </a:blip>
          <a:stretch>
            <a:fillRect/>
          </a:stretch>
        </p:blipFill>
        <p:spPr>
          <a:xfrm>
            <a:off x="2246212" y="1261800"/>
            <a:ext cx="4651574" cy="34658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292850"/>
            <a:ext cx="8520599" cy="800999"/>
          </a:xfrm>
          <a:prstGeom prst="rect">
            <a:avLst/>
          </a:prstGeom>
          <a:solidFill>
            <a:schemeClr val="dk1"/>
          </a:solidFill>
        </p:spPr>
        <p:txBody>
          <a:bodyPr anchorCtr="0" anchor="t" bIns="91425" lIns="91425" rIns="91425" tIns="91425">
            <a:noAutofit/>
          </a:bodyPr>
          <a:lstStyle/>
          <a:p>
            <a:pPr lvl="0">
              <a:spcBef>
                <a:spcPts val="0"/>
              </a:spcBef>
              <a:buNone/>
            </a:pPr>
            <a:r>
              <a:rPr lang="en"/>
              <a:t>legal Action Taken?</a:t>
            </a:r>
          </a:p>
        </p:txBody>
      </p:sp>
      <p:pic>
        <p:nvPicPr>
          <p:cNvPr id="99" name="Shape 99"/>
          <p:cNvPicPr preferRelativeResize="0"/>
          <p:nvPr/>
        </p:nvPicPr>
        <p:blipFill>
          <a:blip r:embed="rId3">
            <a:alphaModFix/>
          </a:blip>
          <a:stretch>
            <a:fillRect/>
          </a:stretch>
        </p:blipFill>
        <p:spPr>
          <a:xfrm>
            <a:off x="417025" y="1464975"/>
            <a:ext cx="2705100" cy="2705100"/>
          </a:xfrm>
          <a:prstGeom prst="rect">
            <a:avLst/>
          </a:prstGeom>
          <a:noFill/>
          <a:ln>
            <a:noFill/>
          </a:ln>
        </p:spPr>
      </p:pic>
      <p:sp>
        <p:nvSpPr>
          <p:cNvPr id="100" name="Shape 100"/>
          <p:cNvSpPr txBox="1"/>
          <p:nvPr/>
        </p:nvSpPr>
        <p:spPr>
          <a:xfrm>
            <a:off x="3357700" y="1807200"/>
            <a:ext cx="4940400" cy="1529100"/>
          </a:xfrm>
          <a:prstGeom prst="rect">
            <a:avLst/>
          </a:prstGeom>
          <a:noFill/>
          <a:ln>
            <a:noFill/>
          </a:ln>
        </p:spPr>
        <p:txBody>
          <a:bodyPr anchorCtr="0" anchor="t" bIns="91425" lIns="91425" rIns="91425" tIns="91425">
            <a:noAutofit/>
          </a:bodyPr>
          <a:lstStyle/>
          <a:p>
            <a:pPr lvl="0">
              <a:spcBef>
                <a:spcPts val="0"/>
              </a:spcBef>
              <a:buNone/>
            </a:pPr>
            <a:r>
              <a:rPr b="1" lang="en" sz="3000">
                <a:latin typeface="Amatic SC"/>
                <a:ea typeface="Amatic SC"/>
                <a:cs typeface="Amatic SC"/>
                <a:sym typeface="Amatic SC"/>
              </a:rPr>
              <a:t>April VanCamp Gil - </a:t>
            </a:r>
            <a:r>
              <a:rPr b="1" lang="en" sz="3000">
                <a:highlight>
                  <a:srgbClr val="FFFFFF"/>
                </a:highlight>
                <a:latin typeface="Amatic SC"/>
                <a:ea typeface="Amatic SC"/>
                <a:cs typeface="Amatic SC"/>
                <a:sym typeface="Amatic SC"/>
              </a:rPr>
              <a:t>Environmental Team 1 leader for the Uranium Mill Tailings Radiation Control Act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292850"/>
            <a:ext cx="8520599" cy="800999"/>
          </a:xfrm>
          <a:prstGeom prst="rect">
            <a:avLst/>
          </a:prstGeom>
          <a:solidFill>
            <a:schemeClr val="dk1"/>
          </a:solidFill>
        </p:spPr>
        <p:txBody>
          <a:bodyPr anchorCtr="0" anchor="t" bIns="91425" lIns="91425" rIns="91425" tIns="91425">
            <a:noAutofit/>
          </a:bodyPr>
          <a:lstStyle/>
          <a:p>
            <a:pPr lvl="0">
              <a:spcBef>
                <a:spcPts val="0"/>
              </a:spcBef>
              <a:buNone/>
            </a:pPr>
            <a:r>
              <a:rPr lang="en"/>
              <a:t>Flood At Wind RIver Reservation 2010</a:t>
            </a:r>
          </a:p>
        </p:txBody>
      </p:sp>
      <p:pic>
        <p:nvPicPr>
          <p:cNvPr id="106" name="Shape 106"/>
          <p:cNvPicPr preferRelativeResize="0"/>
          <p:nvPr/>
        </p:nvPicPr>
        <p:blipFill>
          <a:blip r:embed="rId3">
            <a:alphaModFix/>
          </a:blip>
          <a:stretch>
            <a:fillRect/>
          </a:stretch>
        </p:blipFill>
        <p:spPr>
          <a:xfrm>
            <a:off x="2717700" y="1828550"/>
            <a:ext cx="3858699" cy="21608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292850"/>
            <a:ext cx="8520599" cy="800999"/>
          </a:xfrm>
          <a:prstGeom prst="rect">
            <a:avLst/>
          </a:prstGeom>
          <a:solidFill>
            <a:schemeClr val="dk1"/>
          </a:solidFill>
        </p:spPr>
        <p:txBody>
          <a:bodyPr anchorCtr="0" anchor="t" bIns="91425" lIns="91425" rIns="91425" tIns="91425">
            <a:noAutofit/>
          </a:bodyPr>
          <a:lstStyle/>
          <a:p>
            <a:pPr lvl="0">
              <a:spcBef>
                <a:spcPts val="0"/>
              </a:spcBef>
              <a:buNone/>
            </a:pPr>
            <a:r>
              <a:rPr lang="en"/>
              <a:t>Kenny SLattery</a:t>
            </a:r>
          </a:p>
        </p:txBody>
      </p:sp>
      <p:sp>
        <p:nvSpPr>
          <p:cNvPr id="112" name="Shape 112"/>
          <p:cNvSpPr txBox="1"/>
          <p:nvPr>
            <p:ph idx="1" type="body"/>
          </p:nvPr>
        </p:nvSpPr>
        <p:spPr>
          <a:xfrm>
            <a:off x="4352200" y="1228675"/>
            <a:ext cx="4479899" cy="3340199"/>
          </a:xfrm>
          <a:prstGeom prst="rect">
            <a:avLst/>
          </a:prstGeom>
        </p:spPr>
        <p:txBody>
          <a:bodyPr anchorCtr="0" anchor="t" bIns="91425" lIns="91425" rIns="91425" tIns="91425">
            <a:noAutofit/>
          </a:bodyPr>
          <a:lstStyle/>
          <a:p>
            <a:pPr lvl="0">
              <a:spcBef>
                <a:spcPts val="0"/>
              </a:spcBef>
              <a:buNone/>
            </a:pPr>
            <a:r>
              <a:rPr b="1" lang="en" sz="2400">
                <a:solidFill>
                  <a:srgbClr val="000000"/>
                </a:solidFill>
                <a:latin typeface="Amatic SC"/>
                <a:ea typeface="Amatic SC"/>
                <a:cs typeface="Amatic SC"/>
                <a:sym typeface="Amatic SC"/>
              </a:rPr>
              <a:t>“They say there’s a cancer cluster in this area,” says Slattery. “I don’t know, but my mother died of lung cancer, and my father died of prostate cancer. My cousin’s husband died of esophageal cancer just a half-mile from here, and other people have died from cancer around this area too. Dogs have died of cancer. It’s strange.”</a:t>
            </a:r>
          </a:p>
        </p:txBody>
      </p:sp>
      <p:pic>
        <p:nvPicPr>
          <p:cNvPr id="113" name="Shape 113"/>
          <p:cNvPicPr preferRelativeResize="0"/>
          <p:nvPr/>
        </p:nvPicPr>
        <p:blipFill>
          <a:blip r:embed="rId3">
            <a:alphaModFix/>
          </a:blip>
          <a:stretch>
            <a:fillRect/>
          </a:stretch>
        </p:blipFill>
        <p:spPr>
          <a:xfrm>
            <a:off x="181750" y="1439400"/>
            <a:ext cx="4020700" cy="29187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292850"/>
            <a:ext cx="8520599" cy="800999"/>
          </a:xfrm>
          <a:prstGeom prst="rect">
            <a:avLst/>
          </a:prstGeom>
          <a:solidFill>
            <a:schemeClr val="dk1"/>
          </a:solidFill>
        </p:spPr>
        <p:txBody>
          <a:bodyPr anchorCtr="0" anchor="t" bIns="91425" lIns="91425" rIns="91425" tIns="91425">
            <a:noAutofit/>
          </a:bodyPr>
          <a:lstStyle/>
          <a:p>
            <a:pPr lvl="0">
              <a:spcBef>
                <a:spcPts val="0"/>
              </a:spcBef>
              <a:buNone/>
            </a:pPr>
            <a:r>
              <a:rPr lang="en"/>
              <a:t>what it looks like</a:t>
            </a:r>
          </a:p>
        </p:txBody>
      </p:sp>
      <p:pic>
        <p:nvPicPr>
          <p:cNvPr id="119" name="Shape 119"/>
          <p:cNvPicPr preferRelativeResize="0"/>
          <p:nvPr/>
        </p:nvPicPr>
        <p:blipFill>
          <a:blip r:embed="rId3">
            <a:alphaModFix/>
          </a:blip>
          <a:stretch>
            <a:fillRect/>
          </a:stretch>
        </p:blipFill>
        <p:spPr>
          <a:xfrm>
            <a:off x="181799" y="1503125"/>
            <a:ext cx="3885000" cy="2586825"/>
          </a:xfrm>
          <a:prstGeom prst="rect">
            <a:avLst/>
          </a:prstGeom>
          <a:noFill/>
          <a:ln>
            <a:noFill/>
          </a:ln>
        </p:spPr>
      </p:pic>
      <p:pic>
        <p:nvPicPr>
          <p:cNvPr id="120" name="Shape 120"/>
          <p:cNvPicPr preferRelativeResize="0"/>
          <p:nvPr/>
        </p:nvPicPr>
        <p:blipFill>
          <a:blip r:embed="rId4">
            <a:alphaModFix/>
          </a:blip>
          <a:stretch>
            <a:fillRect/>
          </a:stretch>
        </p:blipFill>
        <p:spPr>
          <a:xfrm>
            <a:off x="4729400" y="1430587"/>
            <a:ext cx="4102899" cy="2731891"/>
          </a:xfrm>
          <a:prstGeom prst="rect">
            <a:avLst/>
          </a:prstGeom>
          <a:noFill/>
          <a:ln>
            <a:noFill/>
          </a:ln>
        </p:spPr>
      </p:pic>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